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7" r:id="rId3"/>
    <p:sldId id="298" r:id="rId4"/>
    <p:sldId id="285" r:id="rId5"/>
    <p:sldId id="310" r:id="rId6"/>
    <p:sldId id="311" r:id="rId7"/>
    <p:sldId id="331" r:id="rId8"/>
    <p:sldId id="330" r:id="rId9"/>
    <p:sldId id="332" r:id="rId10"/>
    <p:sldId id="333" r:id="rId11"/>
    <p:sldId id="327" r:id="rId12"/>
    <p:sldId id="318" r:id="rId13"/>
    <p:sldId id="323" r:id="rId14"/>
    <p:sldId id="319" r:id="rId15"/>
    <p:sldId id="320" r:id="rId16"/>
    <p:sldId id="328" r:id="rId17"/>
    <p:sldId id="329" r:id="rId18"/>
    <p:sldId id="334" r:id="rId19"/>
    <p:sldId id="286" r:id="rId20"/>
    <p:sldId id="317" r:id="rId21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64" d="100"/>
          <a:sy n="64" d="100"/>
        </p:scale>
        <p:origin x="-155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B300D-E375-49AE-8C61-47F280CD5F33}" type="datetimeFigureOut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C7BAD-E2EB-47E3-8540-BD133C6610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71525-A8A4-44E2-A0A3-30E24333B985}" type="datetimeFigureOut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F4EDA2-22EB-4546-8085-1F24A20E52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4EDA2-22EB-4546-8085-1F24A20E520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53EA-08A4-457F-820B-B903B57C2635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Real Options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BB94-B2E9-4845-93EE-72BFE1998A08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Real Options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F702-DC6B-4E7A-8397-0F0A47F82AE4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Real Options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9FB-C934-48B1-A4B3-9C65B89920EC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Real Options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18C81-7359-41F8-9963-D8D2461D2683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Real Options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D817-62F1-4B16-A6F8-1575A90B8E64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Real Options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0B47-C5AB-4E8F-9094-A25DCCFE3CB5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Real Options 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344D-DB2F-48B0-BEA4-20549B8F7130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Real Options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35AA-931F-496F-AC20-68284635D9BE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Real Options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C26D-4344-4D3E-9A16-3AE5E4906EDC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Real Options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3EF3-0913-450D-839C-1C8B81F93F23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Real Options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71B6D-3C42-40D3-BB4B-2C5103AEF090}" type="datetime1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Real Options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794519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ROV CH </a:t>
            </a:r>
            <a:r>
              <a:rPr lang="en-US" sz="2800"/>
              <a:t>14 </a:t>
            </a:r>
            <a:r>
              <a:rPr lang="en-US" sz="2800" smtClean="0"/>
              <a:t>B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INCENTIVE OPTIONS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3608" y="5302949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Real Options Conference Trondheim June 2016</a:t>
            </a:r>
          </a:p>
          <a:p>
            <a:pPr algn="ctr"/>
            <a:r>
              <a:rPr lang="en-US" dirty="0"/>
              <a:t>Real Options Conference Boston </a:t>
            </a:r>
            <a:r>
              <a:rPr lang="en-US" dirty="0" smtClean="0"/>
              <a:t>June 2017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Real Options 2017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3908648"/>
            <a:ext cx="6400800" cy="1752600"/>
          </a:xfrm>
        </p:spPr>
        <p:txBody>
          <a:bodyPr/>
          <a:lstStyle/>
          <a:p>
            <a:r>
              <a:rPr lang="en-US" dirty="0"/>
              <a:t>Dean Paxson</a:t>
            </a:r>
          </a:p>
          <a:p>
            <a:r>
              <a:rPr lang="en-US" dirty="0"/>
              <a:t>AMBS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Real Options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0898" y="0"/>
            <a:ext cx="58822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6713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Real Options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388" y="250825"/>
            <a:ext cx="8531225" cy="636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with a Collar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Real Options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96911072"/>
              </p:ext>
            </p:extLst>
          </p:nvPr>
        </p:nvGraphicFramePr>
        <p:xfrm>
          <a:off x="1259632" y="1772816"/>
          <a:ext cx="7427168" cy="3456384"/>
        </p:xfrm>
        <a:graphic>
          <a:graphicData uri="http://schemas.openxmlformats.org/presentationml/2006/ole">
            <p:oleObj spid="_x0000_s44039" name="Equation" r:id="rId3" imgW="3117789" imgH="1230489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Coefficients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Real Options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7227309"/>
              </p:ext>
            </p:extLst>
          </p:nvPr>
        </p:nvGraphicFramePr>
        <p:xfrm>
          <a:off x="395536" y="2276871"/>
          <a:ext cx="8568952" cy="2304257"/>
        </p:xfrm>
        <a:graphic>
          <a:graphicData uri="http://schemas.openxmlformats.org/presentationml/2006/ole">
            <p:oleObj spid="_x0000_s46086" name="Equation" r:id="rId3" imgW="4338310" imgH="982444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of Operating with a Collar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758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268760"/>
            <a:ext cx="691276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VC vs VC PV Sensitivity to R Changes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Real Options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656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683" y="1909759"/>
            <a:ext cx="8208634" cy="3906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Decomposition of Option Values </a:t>
            </a:r>
            <a:br>
              <a:rPr lang="en-US" dirty="0"/>
            </a:br>
            <a:r>
              <a:rPr lang="en-US" dirty="0"/>
              <a:t>as R Changes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Real Options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706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1287" y="1600200"/>
            <a:ext cx="6321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“Vegas”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Real Options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716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03397"/>
            <a:ext cx="8229600" cy="371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Any arrangement where there is a minimum revenue guarantee, maybe AMBS-Crowne Plaza, certainly Mersey Gate Bridge.</a:t>
            </a:r>
          </a:p>
          <a:p>
            <a:r>
              <a:rPr lang="en-US" dirty="0"/>
              <a:t>Possibly governments avoid reporting increased sovereign debt while encouraging infrastructure investments.</a:t>
            </a:r>
          </a:p>
          <a:p>
            <a:r>
              <a:rPr lang="en-US" dirty="0"/>
              <a:t>Repackage existing assets with contingent claims, parts sold to different types of investors.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Real Options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2251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Lessons for PPPs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1268761"/>
            <a:ext cx="4572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 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Are investment incentives public and subject to sensible periodic accounting value disclosure?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Most of these private equity arrangements involve real options, but disclosure and valuation are developing topics.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Are you going to be ahead in this game, and clear about the assumptions and varying parameter values in accepting the GOVs approach, and evaluating the CONs potential advantages/disadvantages?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Real Options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THREE TYPES OF INCENTIVE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300" dirty="0">
                <a:solidFill>
                  <a:srgbClr val="FF0000"/>
                </a:solidFill>
              </a:rPr>
              <a:t>I</a:t>
            </a:r>
            <a:r>
              <a:rPr lang="en-US" dirty="0"/>
              <a:t>  Proportional Subsidies (Feed-in-Tariffs)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4300" dirty="0">
                <a:solidFill>
                  <a:srgbClr val="FF0000"/>
                </a:solidFill>
              </a:rPr>
              <a:t>II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Allocated (Tradeable) Certificates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4300" dirty="0">
                <a:solidFill>
                  <a:srgbClr val="FF0000"/>
                </a:solidFill>
              </a:rPr>
              <a:t>III </a:t>
            </a:r>
            <a:r>
              <a:rPr lang="en-US" dirty="0"/>
              <a:t>Revenue (or P or Q) Floors (and sometimes Ceilings)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Other tax, loan and investment cost supports may be incentive options.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Real Options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CLASS EXERCISE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Real Options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628800"/>
            <a:ext cx="7931224" cy="424847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Adkins &amp; Paxson on </a:t>
            </a:r>
            <a:br>
              <a:rPr lang="en-US" dirty="0"/>
            </a:br>
            <a:r>
              <a:rPr lang="en-US" dirty="0"/>
              <a:t>INCENTIVE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5700" dirty="0">
                <a:solidFill>
                  <a:srgbClr val="FF0000"/>
                </a:solidFill>
              </a:rPr>
              <a:t>I  </a:t>
            </a:r>
            <a:r>
              <a:rPr lang="en-US" dirty="0"/>
              <a:t>“Subsidies for Renewable Energy Facilities under Uncertainty” </a:t>
            </a:r>
            <a:r>
              <a:rPr lang="en-US" i="1" dirty="0"/>
              <a:t>Manchester School</a:t>
            </a:r>
            <a:r>
              <a:rPr lang="en-US" dirty="0"/>
              <a:t>, 2015.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5700" dirty="0">
                <a:solidFill>
                  <a:srgbClr val="FF0000"/>
                </a:solidFill>
              </a:rPr>
              <a:t>II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“Analytical Investment Criteria for Subsidized Energy Facilities” </a:t>
            </a:r>
            <a:r>
              <a:rPr lang="en-US" i="1" dirty="0"/>
              <a:t>ROC Oslo</a:t>
            </a:r>
            <a:r>
              <a:rPr lang="en-US" dirty="0"/>
              <a:t> 2016.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6400" dirty="0">
                <a:solidFill>
                  <a:srgbClr val="FF0000"/>
                </a:solidFill>
              </a:rPr>
              <a:t>III</a:t>
            </a:r>
            <a:r>
              <a:rPr lang="en-US" sz="4300" dirty="0">
                <a:solidFill>
                  <a:srgbClr val="FF0000"/>
                </a:solidFill>
              </a:rPr>
              <a:t> </a:t>
            </a:r>
            <a:r>
              <a:rPr lang="en-US" dirty="0"/>
              <a:t>“Real PPP Investments with Collar Options” </a:t>
            </a:r>
            <a:r>
              <a:rPr lang="en-US" i="1" dirty="0"/>
              <a:t>ROC Trondheim</a:t>
            </a:r>
            <a:r>
              <a:rPr lang="en-US" dirty="0"/>
              <a:t> 2016, </a:t>
            </a:r>
          </a:p>
          <a:p>
            <a:pPr>
              <a:buNone/>
            </a:pPr>
            <a:r>
              <a:rPr lang="en-US" dirty="0"/>
              <a:t>        “Risk Sharing with Collar Options in Infrastructure Investments”</a:t>
            </a:r>
          </a:p>
          <a:p>
            <a:pPr>
              <a:buNone/>
            </a:pPr>
            <a:r>
              <a:rPr lang="en-US" dirty="0"/>
              <a:t>       </a:t>
            </a:r>
            <a:r>
              <a:rPr lang="en-US" i="1" dirty="0"/>
              <a:t> ROC Boston</a:t>
            </a:r>
            <a:r>
              <a:rPr lang="en-US" dirty="0"/>
              <a:t> 2017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Changes in tax rate and depreciation allowances considered in several replacement and renewal papers in JFQA, EJOR and EJF.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Real Options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Government Actions in Real Option Models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/>
              <a:t>Tourinho (1979) required a (government imposed) holding cost for the original solution to a real option investment.</a:t>
            </a:r>
          </a:p>
          <a:p>
            <a:endParaRPr lang="en-US" sz="1600" dirty="0"/>
          </a:p>
          <a:p>
            <a:r>
              <a:rPr lang="en-US" sz="1600" dirty="0"/>
              <a:t>Brennan and Schwartz (1985) allowed for a tax on production (and for expropriation risk) in start-up, suspension (&amp; reversion) and abandonment decisions for natural resources.</a:t>
            </a:r>
          </a:p>
          <a:p>
            <a:endParaRPr lang="en-US" sz="1600" dirty="0"/>
          </a:p>
          <a:p>
            <a:r>
              <a:rPr lang="en-US" sz="1600" dirty="0"/>
              <a:t>Boomsma, Meade and Fleten (2012) compare the effect of certain types of feed-in-tariffs and renewable energy certificate trading  on investment  thresholds, in some cases with analytical solutions.</a:t>
            </a:r>
          </a:p>
          <a:p>
            <a:endParaRPr lang="en-US" sz="1600" dirty="0"/>
          </a:p>
          <a:p>
            <a:r>
              <a:rPr lang="en-US" sz="1600" dirty="0"/>
              <a:t>Boomsma and Linnerud  (2015) provide quasi-analytical solutions (following Adkins and Paxson, JFQA 2011) for the valuation of renewable projects, when there are feed-in-tariffs, renewable energy certificates , and premiums to the electricity price, even for transitory subsidies.</a:t>
            </a:r>
          </a:p>
          <a:p>
            <a:endParaRPr lang="en-US" sz="1600" dirty="0"/>
          </a:p>
          <a:p>
            <a:r>
              <a:rPr lang="en-US" sz="1600" dirty="0"/>
              <a:t>Adkins and Paxson (2016, 2017) </a:t>
            </a:r>
            <a:r>
              <a:rPr lang="en-US" sz="1600" dirty="0" smtClean="0"/>
              <a:t>model </a:t>
            </a:r>
            <a:r>
              <a:rPr lang="en-US" sz="1600" dirty="0"/>
              <a:t>minimum revenue guarantees (and ceilings) in PPP infrastructure projects, providing some transparency for viewing CON and GOV trade-offs, plus convenient evaluations periodically of benefits and obligations as revenues change. 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Real Options 2017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III</a:t>
            </a:r>
            <a:r>
              <a:rPr lang="en-US" dirty="0"/>
              <a:t> Using ROV Collars </a:t>
            </a:r>
            <a:br>
              <a:rPr lang="en-US" dirty="0"/>
            </a:br>
            <a:r>
              <a:rPr lang="en-US" dirty="0"/>
              <a:t>in PPP Arrangements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Real Options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419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36912"/>
            <a:ext cx="856895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Limits in some PPP Arrangements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Government (GOV) may offer minimum revenue guarantees where there is P&amp;Q uncertainty to motivate early investments by concessionaires (CON).</a:t>
            </a:r>
          </a:p>
          <a:p>
            <a:r>
              <a:rPr lang="en-US" dirty="0"/>
              <a:t>CON holds option for fixed revenue on the downside, and floating revenue on the upside.</a:t>
            </a:r>
          </a:p>
          <a:p>
            <a:endParaRPr lang="en-US" dirty="0"/>
          </a:p>
          <a:p>
            <a:r>
              <a:rPr lang="en-US" dirty="0"/>
              <a:t>Is it not fair if then GOV requires concessionaires to pay GOV all revenues over a ceiling?</a:t>
            </a:r>
          </a:p>
          <a:p>
            <a:endParaRPr lang="en-US" dirty="0"/>
          </a:p>
          <a:p>
            <a:r>
              <a:rPr lang="en-US" dirty="0"/>
              <a:t>Concessionaire then holds a perpetual American put at floor R</a:t>
            </a:r>
            <a:r>
              <a:rPr lang="en-US" baseline="-25000" dirty="0"/>
              <a:t>L</a:t>
            </a:r>
            <a:r>
              <a:rPr lang="en-US" dirty="0"/>
              <a:t> and has written a perpetual American call at the ceiling R</a:t>
            </a:r>
            <a:r>
              <a:rPr lang="en-US" baseline="-25000" dirty="0"/>
              <a:t>H</a:t>
            </a:r>
            <a:r>
              <a:rPr lang="en-US" dirty="0"/>
              <a:t>, where R</a:t>
            </a:r>
            <a:r>
              <a:rPr lang="en-US" baseline="-25000" dirty="0"/>
              <a:t>L</a:t>
            </a:r>
            <a:r>
              <a:rPr lang="en-US" dirty="0"/>
              <a:t>&lt;R</a:t>
            </a:r>
            <a:r>
              <a:rPr lang="en-US" baseline="-25000" dirty="0"/>
              <a:t>H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Real Options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Project with Floor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Real Options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37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700809"/>
            <a:ext cx="972108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Real Options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58867" y="1600200"/>
            <a:ext cx="5826265" cy="452596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ACTIVE Project with Ceiling</a:t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72817"/>
            <a:ext cx="10667528" cy="284887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Real Options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4622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1006</TotalTime>
  <Words>649</Words>
  <Application>Microsoft Office PowerPoint</Application>
  <PresentationFormat>On-screen Show (4:3)</PresentationFormat>
  <Paragraphs>106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ROV CH 14 B INCENTIVE OPTIONS</vt:lpstr>
      <vt:lpstr>THREE TYPES OF INCENTIVE OPTIONS</vt:lpstr>
      <vt:lpstr>Adkins &amp; Paxson on  INCENTIVE OPTIONS</vt:lpstr>
      <vt:lpstr>Government Actions in Real Option Models</vt:lpstr>
      <vt:lpstr>III Using ROV Collars  in PPP Arrangements</vt:lpstr>
      <vt:lpstr>Limits in some PPP Arrangements</vt:lpstr>
      <vt:lpstr>Active Project with Floor</vt:lpstr>
      <vt:lpstr>Slide 8</vt:lpstr>
      <vt:lpstr>ACTIVE Project with Ceiling </vt:lpstr>
      <vt:lpstr>Slide 10</vt:lpstr>
      <vt:lpstr>Slide 11</vt:lpstr>
      <vt:lpstr>Operating with a Collar  </vt:lpstr>
      <vt:lpstr>Option Coefficients</vt:lpstr>
      <vt:lpstr>Value of Operating with a Collar</vt:lpstr>
      <vt:lpstr>VC vs VC PV Sensitivity to R Changes</vt:lpstr>
      <vt:lpstr>Decomposition of Option Values  as R Changes</vt:lpstr>
      <vt:lpstr>Option “Vegas”</vt:lpstr>
      <vt:lpstr>Applications</vt:lpstr>
      <vt:lpstr>Lessons for PPPs</vt:lpstr>
      <vt:lpstr>SPECIAL CLASS EXERCISE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the Policy Risk of Subsidy</dc:title>
  <dc:creator>Roger</dc:creator>
  <cp:lastModifiedBy>dp</cp:lastModifiedBy>
  <cp:revision>66</cp:revision>
  <cp:lastPrinted>2017-02-08T20:40:54Z</cp:lastPrinted>
  <dcterms:created xsi:type="dcterms:W3CDTF">2012-05-01T10:36:14Z</dcterms:created>
  <dcterms:modified xsi:type="dcterms:W3CDTF">2017-02-16T11:42:59Z</dcterms:modified>
</cp:coreProperties>
</file>